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9" r:id="rId2"/>
  </p:sldMasterIdLst>
  <p:notesMasterIdLst>
    <p:notesMasterId r:id="rId15"/>
  </p:notesMasterIdLst>
  <p:handoutMasterIdLst>
    <p:handoutMasterId r:id="rId16"/>
  </p:handoutMasterIdLst>
  <p:sldIdLst>
    <p:sldId id="296" r:id="rId3"/>
    <p:sldId id="304" r:id="rId4"/>
    <p:sldId id="314" r:id="rId5"/>
    <p:sldId id="315" r:id="rId6"/>
    <p:sldId id="316" r:id="rId7"/>
    <p:sldId id="306" r:id="rId8"/>
    <p:sldId id="317" r:id="rId9"/>
    <p:sldId id="318" r:id="rId10"/>
    <p:sldId id="319" r:id="rId11"/>
    <p:sldId id="320" r:id="rId12"/>
    <p:sldId id="321" r:id="rId13"/>
    <p:sldId id="30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chell Okum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9492" autoAdjust="0"/>
  </p:normalViewPr>
  <p:slideViewPr>
    <p:cSldViewPr snapToGrid="0">
      <p:cViewPr varScale="1">
        <p:scale>
          <a:sx n="86" d="100"/>
          <a:sy n="86" d="100"/>
        </p:scale>
        <p:origin x="-120" y="-54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Your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By First &amp; Last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476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7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50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7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9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424" y="47448"/>
            <a:ext cx="964653" cy="964653"/>
          </a:xfrm>
          <a:prstGeom prst="rect">
            <a:avLst/>
          </a:prstGeom>
        </p:spPr>
      </p:pic>
      <p:pic>
        <p:nvPicPr>
          <p:cNvPr id="8" name="Picture 7" descr="IT All-Campus Workshop2016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6" y="79375"/>
            <a:ext cx="1592992" cy="92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05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3" r:id="rId3"/>
    <p:sldLayoutId id="2147483924" r:id="rId4"/>
    <p:sldLayoutId id="2147483925" r:id="rId5"/>
    <p:sldLayoutId id="2147483926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184506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 smtClean="0"/>
              <a:t>Usage of </a:t>
            </a:r>
            <a:r>
              <a:rPr lang="en-US" sz="6600" dirty="0" err="1" smtClean="0"/>
              <a:t>Openstack</a:t>
            </a:r>
            <a:r>
              <a:rPr lang="en-US" sz="6600" dirty="0" smtClean="0"/>
              <a:t> Cloud Computing Architecture in COE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3200" dirty="0" err="1" smtClean="0"/>
              <a:t>Seowon</a:t>
            </a:r>
            <a:r>
              <a:rPr lang="en-US" sz="3200" dirty="0" smtClean="0"/>
              <a:t> Jung</a:t>
            </a:r>
            <a:br>
              <a:rPr lang="en-US" sz="3200" dirty="0" smtClean="0"/>
            </a:br>
            <a:r>
              <a:rPr lang="en-US" sz="3200" dirty="0" smtClean="0"/>
              <a:t>Systems Administrator, COE</a:t>
            </a:r>
            <a:br>
              <a:rPr lang="en-US" sz="3200" dirty="0" smtClean="0"/>
            </a:br>
            <a:r>
              <a:rPr lang="en-US" sz="3200" dirty="0" err="1" smtClean="0"/>
              <a:t>seowon@hawaii.edu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461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What COE </a:t>
            </a:r>
            <a:r>
              <a:rPr lang="en-US" sz="4800" dirty="0" err="1"/>
              <a:t>OpenStack</a:t>
            </a:r>
            <a:r>
              <a:rPr lang="en-US" sz="4800" dirty="0"/>
              <a:t> runs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COE official website</a:t>
            </a:r>
          </a:p>
          <a:p>
            <a:r>
              <a:rPr lang="en-US" dirty="0"/>
              <a:t>Public / private websites for each department</a:t>
            </a:r>
          </a:p>
          <a:p>
            <a:r>
              <a:rPr lang="en-US" dirty="0"/>
              <a:t>7 Read-only LDAP servers</a:t>
            </a:r>
          </a:p>
          <a:p>
            <a:r>
              <a:rPr lang="en-US" dirty="0" err="1"/>
              <a:t>ownCloud</a:t>
            </a:r>
            <a:r>
              <a:rPr lang="en-US" dirty="0"/>
              <a:t> File Sync &amp; Sharing platform</a:t>
            </a:r>
          </a:p>
          <a:p>
            <a:pPr marL="0" indent="0">
              <a:buNone/>
            </a:pPr>
            <a:r>
              <a:rPr lang="en-US" dirty="0" smtClean="0"/>
              <a:t>    - Provided </a:t>
            </a:r>
            <a:r>
              <a:rPr lang="en-US" dirty="0"/>
              <a:t>a data storage resource for faculty / staff</a:t>
            </a:r>
          </a:p>
          <a:p>
            <a:pPr marL="0" indent="0">
              <a:buNone/>
            </a:pPr>
            <a:r>
              <a:rPr lang="en-US" dirty="0" smtClean="0"/>
              <a:t>    - Upload </a:t>
            </a:r>
            <a:r>
              <a:rPr lang="en-US" dirty="0"/>
              <a:t>link for students</a:t>
            </a:r>
          </a:p>
          <a:p>
            <a:r>
              <a:rPr lang="en-US" dirty="0"/>
              <a:t>Identity integration with LDAP for </a:t>
            </a:r>
            <a:r>
              <a:rPr lang="en-US" dirty="0" err="1"/>
              <a:t>OpenStack</a:t>
            </a:r>
            <a:r>
              <a:rPr lang="en-US" dirty="0"/>
              <a:t> Web-Interface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71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What COE </a:t>
            </a:r>
            <a:r>
              <a:rPr lang="en-US" sz="4800" dirty="0" err="1"/>
              <a:t>OpenStack</a:t>
            </a:r>
            <a:r>
              <a:rPr lang="en-US" sz="4800" dirty="0"/>
              <a:t> runs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Information System</a:t>
            </a:r>
          </a:p>
          <a:p>
            <a:r>
              <a:rPr lang="en-US" dirty="0"/>
              <a:t>Classroom &amp; Equipment reservation system</a:t>
            </a:r>
          </a:p>
          <a:p>
            <a:r>
              <a:rPr lang="en-US" dirty="0"/>
              <a:t>Websites for supporting faculty / staff</a:t>
            </a:r>
          </a:p>
          <a:p>
            <a:r>
              <a:rPr lang="en-US" dirty="0"/>
              <a:t>Pre-configured virtual servers for staff and faculty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2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Thank you</a:t>
            </a:r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err="1" smtClean="0"/>
              <a:t>Seowon</a:t>
            </a:r>
            <a:r>
              <a:rPr lang="en-US" sz="4800" dirty="0" smtClean="0"/>
              <a:t> Jung</a:t>
            </a:r>
          </a:p>
          <a:p>
            <a:pPr marL="0" indent="0" algn="ctr">
              <a:buNone/>
            </a:pPr>
            <a:r>
              <a:rPr lang="en-US" sz="4800" dirty="0" err="1" smtClean="0"/>
              <a:t>seowon</a:t>
            </a:r>
            <a:r>
              <a:rPr lang="en-US" sz="4800" dirty="0" err="1"/>
              <a:t>@hawaii.edu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9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About COE</a:t>
            </a:r>
          </a:p>
          <a:p>
            <a:r>
              <a:rPr lang="en-US" sz="4400" dirty="0"/>
              <a:t>Prior to </a:t>
            </a:r>
            <a:r>
              <a:rPr lang="en-US" sz="4400" dirty="0" err="1"/>
              <a:t>OpenStack</a:t>
            </a:r>
            <a:endParaRPr lang="en-US" sz="4400" dirty="0"/>
          </a:p>
          <a:p>
            <a:r>
              <a:rPr lang="en-US" sz="4400" dirty="0"/>
              <a:t>What is </a:t>
            </a:r>
            <a:r>
              <a:rPr lang="en-US" sz="4400" dirty="0" err="1"/>
              <a:t>OpenStack</a:t>
            </a:r>
            <a:endParaRPr lang="en-US" sz="4400" dirty="0"/>
          </a:p>
          <a:p>
            <a:r>
              <a:rPr lang="en-US" sz="4400" dirty="0"/>
              <a:t>COE </a:t>
            </a:r>
            <a:r>
              <a:rPr lang="en-US" sz="4400" dirty="0" err="1"/>
              <a:t>OpenStack</a:t>
            </a:r>
            <a:endParaRPr lang="en-US" sz="4400" dirty="0"/>
          </a:p>
          <a:p>
            <a:r>
              <a:rPr lang="en-US" sz="4400" dirty="0"/>
              <a:t>What COE </a:t>
            </a:r>
            <a:r>
              <a:rPr lang="en-US" sz="4400" dirty="0" err="1"/>
              <a:t>OpenStack</a:t>
            </a:r>
            <a:r>
              <a:rPr lang="en-US" sz="4400" dirty="0"/>
              <a:t> runs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84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College of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/>
              <a:t>1,600 students</a:t>
            </a:r>
          </a:p>
          <a:p>
            <a:r>
              <a:rPr lang="en-US" sz="4400" dirty="0"/>
              <a:t>400 faculty / staff</a:t>
            </a:r>
          </a:p>
          <a:p>
            <a:r>
              <a:rPr lang="en-US" sz="4400" dirty="0"/>
              <a:t>8 academic departments</a:t>
            </a:r>
          </a:p>
          <a:p>
            <a:r>
              <a:rPr lang="en-US" sz="4400" dirty="0"/>
              <a:t>2 major research units</a:t>
            </a:r>
          </a:p>
          <a:p>
            <a:pPr marL="0" indent="0">
              <a:buNone/>
            </a:pPr>
            <a:r>
              <a:rPr lang="en-US" sz="4400" dirty="0" smtClean="0"/>
              <a:t>   - </a:t>
            </a:r>
            <a:r>
              <a:rPr lang="en-US" sz="3900" dirty="0" smtClean="0"/>
              <a:t>Center </a:t>
            </a:r>
            <a:r>
              <a:rPr lang="en-US" sz="3900" dirty="0"/>
              <a:t>on Disability Studies (CDS)</a:t>
            </a:r>
          </a:p>
          <a:p>
            <a:pPr marL="0" indent="0">
              <a:buNone/>
            </a:pPr>
            <a:r>
              <a:rPr lang="en-US" sz="3900" dirty="0" smtClean="0"/>
              <a:t>   - Curriculum </a:t>
            </a:r>
            <a:r>
              <a:rPr lang="en-US" sz="3900" dirty="0"/>
              <a:t>Research &amp; Development </a:t>
            </a:r>
            <a:r>
              <a:rPr lang="en-US" sz="3900" dirty="0" smtClean="0"/>
              <a:t>Group (</a:t>
            </a:r>
            <a:r>
              <a:rPr lang="en-US" sz="3900" dirty="0"/>
              <a:t>CRDG)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54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Prior to </a:t>
            </a:r>
            <a:r>
              <a:rPr lang="en-US" sz="4800" dirty="0" err="1"/>
              <a:t>OpenStack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900" dirty="0"/>
              <a:t>1 Firewall</a:t>
            </a:r>
          </a:p>
          <a:p>
            <a:r>
              <a:rPr lang="en-US" sz="3900" dirty="0"/>
              <a:t>2 LDAP / DNS</a:t>
            </a:r>
          </a:p>
          <a:p>
            <a:r>
              <a:rPr lang="en-US" sz="3900" dirty="0"/>
              <a:t>1 DHCP</a:t>
            </a:r>
          </a:p>
          <a:p>
            <a:r>
              <a:rPr lang="en-US" sz="3900" dirty="0"/>
              <a:t>8 Servers for web services and storages</a:t>
            </a:r>
          </a:p>
          <a:p>
            <a:r>
              <a:rPr lang="en-US" sz="3900" dirty="0"/>
              <a:t>1 VMware </a:t>
            </a:r>
            <a:r>
              <a:rPr lang="en-US" sz="3900" dirty="0" err="1"/>
              <a:t>ESXi</a:t>
            </a:r>
            <a:r>
              <a:rPr lang="en-US" sz="3900" dirty="0"/>
              <a:t> for developing and </a:t>
            </a:r>
            <a:r>
              <a:rPr lang="en-US" sz="3900" dirty="0" smtClean="0"/>
              <a:t>VPN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600" dirty="0"/>
              <a:t>Issues: Tedious and limited resources for developers to expand or launch new services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36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What is </a:t>
            </a:r>
            <a:r>
              <a:rPr lang="en-US" sz="4800" dirty="0" err="1"/>
              <a:t>OpenStack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Amazon-like cloud services in their own data centers</a:t>
            </a:r>
          </a:p>
          <a:p>
            <a:r>
              <a:rPr lang="en-US" dirty="0" err="1"/>
              <a:t>OpenSource</a:t>
            </a:r>
            <a:r>
              <a:rPr lang="en-US" dirty="0"/>
              <a:t> project</a:t>
            </a:r>
          </a:p>
          <a:p>
            <a:pPr marL="0" indent="0">
              <a:buNone/>
            </a:pPr>
            <a:r>
              <a:rPr lang="en-US" dirty="0" smtClean="0"/>
              <a:t>    - </a:t>
            </a:r>
            <a:r>
              <a:rPr lang="en-US" sz="2800" dirty="0" smtClean="0"/>
              <a:t>Began </a:t>
            </a:r>
            <a:r>
              <a:rPr lang="en-US" sz="2800" dirty="0"/>
              <a:t>in 2010 as a joint project of NASA and Rackspace Hosting</a:t>
            </a:r>
          </a:p>
          <a:p>
            <a:pPr marL="0" indent="0">
              <a:buNone/>
            </a:pPr>
            <a:r>
              <a:rPr lang="en-US" sz="2800" dirty="0" smtClean="0"/>
              <a:t>    - Foundation </a:t>
            </a:r>
            <a:r>
              <a:rPr lang="en-US" sz="2800" dirty="0"/>
              <a:t>supported by more than 200 companies</a:t>
            </a:r>
          </a:p>
          <a:p>
            <a:pPr marL="0" indent="0">
              <a:buNone/>
            </a:pPr>
            <a:r>
              <a:rPr lang="en-US" sz="2800" dirty="0" smtClean="0"/>
              <a:t>    - More </a:t>
            </a:r>
            <a:r>
              <a:rPr lang="en-US" sz="2800" dirty="0"/>
              <a:t>than 500 companies have joined the project</a:t>
            </a:r>
          </a:p>
          <a:p>
            <a:r>
              <a:rPr lang="en-US" dirty="0" err="1"/>
              <a:t>OpenStack</a:t>
            </a:r>
            <a:r>
              <a:rPr lang="en-US" dirty="0"/>
              <a:t> lets end-users deploy virtual machines through a common web interface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96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600" y="368300"/>
            <a:ext cx="6648450" cy="61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530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COE </a:t>
            </a:r>
            <a:r>
              <a:rPr lang="en-US" sz="4800" dirty="0" err="1" smtClean="0"/>
              <a:t>OpenStack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Initially deployed in January, 2013</a:t>
            </a:r>
          </a:p>
          <a:p>
            <a:r>
              <a:rPr lang="en-US" dirty="0" err="1"/>
              <a:t>OpenStack</a:t>
            </a:r>
            <a:r>
              <a:rPr lang="en-US" dirty="0"/>
              <a:t> </a:t>
            </a:r>
            <a:r>
              <a:rPr lang="en-US" dirty="0" err="1"/>
              <a:t>IceHouse</a:t>
            </a:r>
            <a:r>
              <a:rPr lang="en-US" dirty="0"/>
              <a:t> (9</a:t>
            </a:r>
            <a:r>
              <a:rPr lang="en-US" baseline="30000" dirty="0"/>
              <a:t>th</a:t>
            </a:r>
            <a:r>
              <a:rPr lang="en-US" dirty="0"/>
              <a:t> release) on Ubuntu 14.04</a:t>
            </a:r>
          </a:p>
          <a:p>
            <a:r>
              <a:rPr lang="en-US" dirty="0"/>
              <a:t>7 Compute nodes</a:t>
            </a:r>
          </a:p>
          <a:p>
            <a:r>
              <a:rPr lang="en-US" dirty="0"/>
              <a:t>3 Controller nodes with H/A</a:t>
            </a:r>
          </a:p>
          <a:p>
            <a:r>
              <a:rPr lang="en-US" dirty="0"/>
              <a:t>3 Block / Object storage nodes</a:t>
            </a:r>
          </a:p>
          <a:p>
            <a:endParaRPr lang="en-US" dirty="0"/>
          </a:p>
          <a:p>
            <a:r>
              <a:rPr lang="en-US" dirty="0"/>
              <a:t>Total 320 CPU cores, 1.6 TB RAMs, and 180 TB HDDs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4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COE </a:t>
            </a:r>
            <a:r>
              <a:rPr lang="en-US" sz="4800" dirty="0" err="1" smtClean="0"/>
              <a:t>OpenStack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Compute nodes</a:t>
            </a:r>
          </a:p>
          <a:p>
            <a:pPr marL="0" indent="0">
              <a:buNone/>
            </a:pPr>
            <a:r>
              <a:rPr lang="en-US" dirty="0" smtClean="0"/>
              <a:t>    - Hypervisor – KVM</a:t>
            </a:r>
          </a:p>
          <a:p>
            <a:pPr marL="0" indent="0">
              <a:buNone/>
            </a:pPr>
            <a:r>
              <a:rPr lang="en-US" dirty="0" smtClean="0"/>
              <a:t>    - Networking agent – </a:t>
            </a:r>
            <a:r>
              <a:rPr lang="en-US" dirty="0" err="1" smtClean="0"/>
              <a:t>OpenVSwitch</a:t>
            </a:r>
            <a:r>
              <a:rPr lang="en-US" dirty="0" smtClean="0"/>
              <a:t>, multiple VLANs</a:t>
            </a:r>
          </a:p>
          <a:p>
            <a:r>
              <a:rPr lang="en-US" dirty="0" smtClean="0"/>
              <a:t>Controller </a:t>
            </a:r>
            <a:r>
              <a:rPr lang="en-US" dirty="0"/>
              <a:t>nodes</a:t>
            </a:r>
          </a:p>
          <a:p>
            <a:pPr marL="0" indent="0">
              <a:buNone/>
            </a:pPr>
            <a:r>
              <a:rPr lang="en-US" dirty="0" smtClean="0"/>
              <a:t>    - Message </a:t>
            </a:r>
            <a:r>
              <a:rPr lang="en-US" dirty="0"/>
              <a:t>queue – </a:t>
            </a:r>
            <a:r>
              <a:rPr lang="en-US" dirty="0" err="1"/>
              <a:t>RabbitMQ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- Identity </a:t>
            </a:r>
            <a:r>
              <a:rPr lang="en-US" dirty="0"/>
              <a:t>service – LDAP</a:t>
            </a:r>
          </a:p>
          <a:p>
            <a:pPr marL="0" indent="0">
              <a:buNone/>
            </a:pPr>
            <a:r>
              <a:rPr lang="en-US" dirty="0" smtClean="0"/>
              <a:t>    - image </a:t>
            </a:r>
            <a:r>
              <a:rPr lang="en-US" dirty="0"/>
              <a:t>service – Multiple Linux </a:t>
            </a:r>
            <a:r>
              <a:rPr lang="en-US" dirty="0" err="1"/>
              <a:t>distros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- Storage </a:t>
            </a:r>
            <a:r>
              <a:rPr lang="en-US" dirty="0"/>
              <a:t>management – Block / Object storage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6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COE </a:t>
            </a:r>
            <a:r>
              <a:rPr lang="en-US" sz="4800" dirty="0" err="1" smtClean="0"/>
              <a:t>OpenStack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8567" y="1563570"/>
            <a:ext cx="6667667" cy="4525963"/>
          </a:xfrm>
        </p:spPr>
        <p:txBody>
          <a:bodyPr>
            <a:normAutofit/>
          </a:bodyPr>
          <a:lstStyle/>
          <a:p>
            <a:r>
              <a:rPr lang="en-US" sz="3200" dirty="0"/>
              <a:t>Storage nodes</a:t>
            </a:r>
          </a:p>
          <a:p>
            <a:pPr marL="0" indent="0"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Ceph</a:t>
            </a:r>
            <a:r>
              <a:rPr lang="en-US" dirty="0" smtClean="0"/>
              <a:t> </a:t>
            </a:r>
            <a:r>
              <a:rPr lang="en-US" dirty="0"/>
              <a:t>Block / Object storage </a:t>
            </a:r>
            <a:r>
              <a:rPr lang="en-US" dirty="0" smtClean="0"/>
              <a:t>service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3200" dirty="0"/>
              <a:t>13 </a:t>
            </a:r>
            <a:r>
              <a:rPr lang="en-US" sz="3200" dirty="0" err="1"/>
              <a:t>OpenStack</a:t>
            </a:r>
            <a:r>
              <a:rPr lang="en-US" sz="3200" dirty="0"/>
              <a:t> nodes:</a:t>
            </a:r>
          </a:p>
          <a:p>
            <a:pPr marL="0" indent="0">
              <a:buNone/>
            </a:pPr>
            <a:r>
              <a:rPr lang="en-US" dirty="0" smtClean="0"/>
              <a:t>    - 13 </a:t>
            </a:r>
            <a:r>
              <a:rPr lang="en-US" dirty="0"/>
              <a:t>physical servers run 120 </a:t>
            </a:r>
            <a:r>
              <a:rPr lang="en-US" dirty="0" err="1"/>
              <a:t>virtualservers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- Run </a:t>
            </a:r>
            <a:r>
              <a:rPr lang="en-US" dirty="0"/>
              <a:t>over 40 websites and 120 instances</a:t>
            </a:r>
          </a:p>
          <a:p>
            <a:pPr marL="0" indent="0">
              <a:buNone/>
            </a:pPr>
            <a:r>
              <a:rPr lang="en-US" dirty="0" smtClean="0"/>
              <a:t>    - less </a:t>
            </a:r>
            <a:r>
              <a:rPr lang="en-US" dirty="0"/>
              <a:t>than 10% of utilization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628" y="1435561"/>
            <a:ext cx="4729942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57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111A70-0198-4F40-BEFB-ADDC651BCC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372</Words>
  <Application>Microsoft Macintosh PowerPoint</Application>
  <PresentationFormat>Custom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Usage of Openstack Cloud Computing Architecture in COE  Seowon Jung Systems Administrator, COE seowon@hawaii.edu</vt:lpstr>
      <vt:lpstr>Overview</vt:lpstr>
      <vt:lpstr>College of Education</vt:lpstr>
      <vt:lpstr>Prior to OpenStack</vt:lpstr>
      <vt:lpstr>What is OpenStack</vt:lpstr>
      <vt:lpstr>PowerPoint Presentation</vt:lpstr>
      <vt:lpstr>COE OpenStack</vt:lpstr>
      <vt:lpstr>COE OpenStack</vt:lpstr>
      <vt:lpstr>COE OpenStack</vt:lpstr>
      <vt:lpstr>What COE OpenStack runs</vt:lpstr>
      <vt:lpstr>What COE OpenStack runs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2015-05-23T01:17:48Z</dcterms:created>
  <dcterms:modified xsi:type="dcterms:W3CDTF">2016-07-28T04:09:34Z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TC034605109991</vt:lpwstr>
  </property>
</Properties>
</file>